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326" r:id="rId3"/>
    <p:sldId id="328" r:id="rId4"/>
    <p:sldId id="311" r:id="rId5"/>
    <p:sldId id="331" r:id="rId6"/>
    <p:sldId id="329" r:id="rId7"/>
    <p:sldId id="314" r:id="rId8"/>
    <p:sldId id="312" r:id="rId9"/>
    <p:sldId id="330" r:id="rId10"/>
    <p:sldId id="315" r:id="rId11"/>
    <p:sldId id="316" r:id="rId12"/>
    <p:sldId id="332" r:id="rId13"/>
    <p:sldId id="317" r:id="rId14"/>
    <p:sldId id="319" r:id="rId15"/>
    <p:sldId id="320" r:id="rId16"/>
    <p:sldId id="321" r:id="rId17"/>
    <p:sldId id="322" r:id="rId18"/>
    <p:sldId id="323" r:id="rId19"/>
    <p:sldId id="324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25" r:id="rId29"/>
    <p:sldId id="344" r:id="rId30"/>
    <p:sldId id="354" r:id="rId31"/>
    <p:sldId id="353" r:id="rId32"/>
    <p:sldId id="355" r:id="rId33"/>
    <p:sldId id="356" r:id="rId34"/>
    <p:sldId id="358" r:id="rId35"/>
    <p:sldId id="357" r:id="rId36"/>
    <p:sldId id="359" r:id="rId37"/>
    <p:sldId id="345" r:id="rId38"/>
    <p:sldId id="346" r:id="rId39"/>
    <p:sldId id="347" r:id="rId40"/>
    <p:sldId id="348" r:id="rId41"/>
    <p:sldId id="349" r:id="rId42"/>
    <p:sldId id="350" r:id="rId43"/>
    <p:sldId id="360" r:id="rId44"/>
    <p:sldId id="364" r:id="rId45"/>
    <p:sldId id="361" r:id="rId46"/>
    <p:sldId id="362" r:id="rId47"/>
    <p:sldId id="363" r:id="rId48"/>
    <p:sldId id="365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DD60C"/>
    <a:srgbClr val="F43308"/>
    <a:srgbClr val="FD5C0C"/>
    <a:srgbClr val="5B9BD5"/>
    <a:srgbClr val="00B0F0"/>
    <a:srgbClr val="19A382"/>
    <a:srgbClr val="FFFFFF"/>
    <a:srgbClr val="306A67"/>
    <a:srgbClr val="AD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6" autoAdjust="0"/>
    <p:restoredTop sz="74774" autoAdjust="0"/>
  </p:normalViewPr>
  <p:slideViewPr>
    <p:cSldViewPr snapToGrid="0">
      <p:cViewPr varScale="1">
        <p:scale>
          <a:sx n="117" d="100"/>
          <a:sy n="117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50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50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504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45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210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086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912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257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033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92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95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20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723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079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617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5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952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677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236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69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当前心理学院购买了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Inquisit Lab 4.X Department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版本的永久版权，可免费供大家使用，但切勿外传。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qiqi-ios/WebBasedPsychologyProgram.gi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llisecond.com/" TargetMode="Externa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1335" y="130553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21335" y="799625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781" y="279088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界面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99051" y="1323732"/>
            <a:ext cx="6638193" cy="4659104"/>
            <a:chOff x="198205" y="1345766"/>
            <a:chExt cx="6638193" cy="46591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05" y="1345766"/>
              <a:ext cx="6638192" cy="4659104"/>
            </a:xfrm>
            <a:prstGeom prst="rect">
              <a:avLst/>
            </a:prstGeom>
          </p:spPr>
        </p:pic>
        <p:sp>
          <p:nvSpPr>
            <p:cNvPr id="29" name="椭圆 28"/>
            <p:cNvSpPr/>
            <p:nvPr/>
          </p:nvSpPr>
          <p:spPr>
            <a:xfrm>
              <a:off x="5615660" y="1453845"/>
              <a:ext cx="1220738" cy="63621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61110" y="1062216"/>
            <a:ext cx="8343531" cy="5462551"/>
            <a:chOff x="3104155" y="863863"/>
            <a:chExt cx="8343531" cy="5462551"/>
          </a:xfrm>
        </p:grpSpPr>
        <p:grpSp>
          <p:nvGrpSpPr>
            <p:cNvPr id="33" name="组合 32"/>
            <p:cNvGrpSpPr/>
            <p:nvPr/>
          </p:nvGrpSpPr>
          <p:grpSpPr>
            <a:xfrm>
              <a:off x="3104155" y="863863"/>
              <a:ext cx="8343531" cy="5462551"/>
              <a:chOff x="2862836" y="2403093"/>
              <a:chExt cx="8343531" cy="5462551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836" y="2403093"/>
                <a:ext cx="8343531" cy="5462551"/>
              </a:xfrm>
              <a:prstGeom prst="rect">
                <a:avLst/>
              </a:prstGeom>
            </p:spPr>
          </p:pic>
          <p:sp>
            <p:nvSpPr>
              <p:cNvPr id="28" name="椭圆 27"/>
              <p:cNvSpPr/>
              <p:nvPr/>
            </p:nvSpPr>
            <p:spPr>
              <a:xfrm>
                <a:off x="3246586" y="4096965"/>
                <a:ext cx="1561605" cy="43149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109029" y="6652626"/>
                <a:ext cx="6097338" cy="11310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9621106" y="6971995"/>
                <a:ext cx="1561605" cy="82541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5388702" y="2787072"/>
              <a:ext cx="1561605" cy="4314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27934" y="797462"/>
            <a:ext cx="7401958" cy="5992061"/>
            <a:chOff x="332921" y="3861969"/>
            <a:chExt cx="7401958" cy="5992061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21" y="3861969"/>
              <a:ext cx="7401958" cy="5992061"/>
            </a:xfrm>
            <a:prstGeom prst="rect">
              <a:avLst/>
            </a:prstGeom>
          </p:spPr>
        </p:pic>
        <p:sp>
          <p:nvSpPr>
            <p:cNvPr id="37" name="椭圆 36"/>
            <p:cNvSpPr/>
            <p:nvPr/>
          </p:nvSpPr>
          <p:spPr>
            <a:xfrm>
              <a:off x="577788" y="8159527"/>
              <a:ext cx="3649723" cy="164282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46668" y="1873727"/>
            <a:ext cx="6278529" cy="4384454"/>
            <a:chOff x="5289088" y="2262479"/>
            <a:chExt cx="6278529" cy="438445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" t="-196" r="653"/>
            <a:stretch>
              <a:fillRect/>
            </a:stretch>
          </p:blipFill>
          <p:spPr>
            <a:xfrm>
              <a:off x="5289088" y="2262479"/>
              <a:ext cx="6278529" cy="4384454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850693" y="3612995"/>
              <a:ext cx="1730828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脚本编辑区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833379" y="3612995"/>
              <a:ext cx="1545771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对象浏览区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716107" y="5247662"/>
              <a:ext cx="1730828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程序互动</a:t>
              </a:r>
              <a:r>
                <a:rPr lang="zh-CN" altLang="en-US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8960" y="251982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68960" y="921054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2915" y="42863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87852" y="1791581"/>
            <a:ext cx="10699901" cy="4254491"/>
            <a:chOff x="925551" y="2564781"/>
            <a:chExt cx="10783229" cy="3925229"/>
          </a:xfrm>
        </p:grpSpPr>
        <p:sp>
          <p:nvSpPr>
            <p:cNvPr id="2" name="圆角矩形 1"/>
            <p:cNvSpPr/>
            <p:nvPr/>
          </p:nvSpPr>
          <p:spPr>
            <a:xfrm>
              <a:off x="925551" y="2564781"/>
              <a:ext cx="10783229" cy="392522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82753" y="2653991"/>
              <a:ext cx="6903298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实验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定义一系列区块的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呈现顺序与反应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605775" y="3204866"/>
              <a:ext cx="10103005" cy="328514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947749" y="3294076"/>
              <a:ext cx="6200561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Block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区块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定义一系列试次的呈现顺序与反应逻辑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274849" y="3755741"/>
              <a:ext cx="9433931" cy="2734269"/>
            </a:xfrm>
            <a:prstGeom prst="roundRect">
              <a:avLst/>
            </a:prstGeom>
            <a:solidFill>
              <a:srgbClr val="306A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81344" y="3834898"/>
              <a:ext cx="6543303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Trial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试次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定义一系列刺激对象呈现的时序与反应逻辑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966224" y="4375720"/>
              <a:ext cx="8742556" cy="211429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68641" y="4433720"/>
              <a:ext cx="6845140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Stimulus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刺激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定义文件格式：大小、位置、颜色等属性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847171" y="5018049"/>
              <a:ext cx="7861609" cy="1471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010253" y="5053699"/>
              <a:ext cx="4030962" cy="369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Items (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内容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  <a:sym typeface="Wingdings" panose="05000000000000000000" pitchFamily="2" charset="2"/>
                </a:rPr>
                <a:t>定义文件列表与索引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28882" y="1486862"/>
          <a:ext cx="1550670" cy="42836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5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dirty="0" smtClean="0"/>
                        <a:t>Experiment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85683" y="1488291"/>
            <a:ext cx="9189720" cy="42836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5693" y="15340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65693" y="2015783"/>
            <a:ext cx="2857500" cy="35676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50364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5035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5693" y="2061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73183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2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26924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3</a:t>
            </a:r>
          </a:p>
        </p:txBody>
      </p:sp>
      <p:sp>
        <p:nvSpPr>
          <p:cNvPr id="7" name="矩形 6"/>
          <p:cNvSpPr/>
          <p:nvPr/>
        </p:nvSpPr>
        <p:spPr>
          <a:xfrm>
            <a:off x="2657131" y="2535665"/>
            <a:ext cx="2638901" cy="19117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7131" y="4575076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77523" y="2540314"/>
            <a:ext cx="2638901" cy="19070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7523" y="4591155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62194" y="2514999"/>
            <a:ext cx="2638901" cy="1932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62194" y="4577270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84953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8869" y="466361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30505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34421" y="467504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8734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02650" y="468647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52483" y="5330041"/>
            <a:ext cx="720038" cy="125678"/>
            <a:chOff x="3512820" y="5084445"/>
            <a:chExt cx="720038" cy="125678"/>
          </a:xfrm>
        </p:grpSpPr>
        <p:sp>
          <p:nvSpPr>
            <p:cNvPr id="14" name="椭圆 1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17164" y="5345255"/>
            <a:ext cx="720038" cy="125678"/>
            <a:chOff x="3512820" y="5084445"/>
            <a:chExt cx="720038" cy="125678"/>
          </a:xfrm>
        </p:grpSpPr>
        <p:sp>
          <p:nvSpPr>
            <p:cNvPr id="34" name="椭圆 3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21625" y="5352901"/>
            <a:ext cx="720038" cy="125678"/>
            <a:chOff x="3512820" y="5084445"/>
            <a:chExt cx="720038" cy="125678"/>
          </a:xfrm>
        </p:grpSpPr>
        <p:sp>
          <p:nvSpPr>
            <p:cNvPr id="38" name="椭圆 37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785113" y="2982481"/>
            <a:ext cx="2386620" cy="6493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25871" y="292715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1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801133" y="3707450"/>
            <a:ext cx="2386620" cy="4629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41059" y="369293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563796" y="3333973"/>
            <a:ext cx="422858" cy="125678"/>
            <a:chOff x="3512820" y="5084445"/>
            <a:chExt cx="422858" cy="125678"/>
          </a:xfrm>
          <a:solidFill>
            <a:srgbClr val="7030A0"/>
          </a:solidFill>
        </p:grpSpPr>
        <p:sp>
          <p:nvSpPr>
            <p:cNvPr id="47" name="椭圆 46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2890016" y="322874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1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717227" y="323221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2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91868" y="39310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39298" y="173828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等腰三角形 52"/>
          <p:cNvSpPr/>
          <p:nvPr/>
        </p:nvSpPr>
        <p:spPr>
          <a:xfrm rot="10800000">
            <a:off x="239298" y="842900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/>
      <p:bldP spid="12" grpId="0"/>
      <p:bldP spid="13" grpId="0"/>
      <p:bldP spid="7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41" grpId="0" animBg="1"/>
      <p:bldP spid="42" grpId="0"/>
      <p:bldP spid="43" grpId="0" animBg="1"/>
      <p:bldP spid="44" grpId="0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7803" y="553976"/>
            <a:ext cx="6072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 </a:t>
            </a:r>
            <a:r>
              <a:rPr lang="zh-CN" altLang="en-US" sz="3200" b="1" noProof="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与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比较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57194" y="1593301"/>
            <a:ext cx="4702629" cy="4572000"/>
            <a:chOff x="588014" y="1713034"/>
            <a:chExt cx="4702629" cy="4572000"/>
          </a:xfrm>
        </p:grpSpPr>
        <p:grpSp>
          <p:nvGrpSpPr>
            <p:cNvPr id="12" name="组合 11"/>
            <p:cNvGrpSpPr/>
            <p:nvPr/>
          </p:nvGrpSpPr>
          <p:grpSpPr>
            <a:xfrm>
              <a:off x="588014" y="1713034"/>
              <a:ext cx="4702629" cy="4572000"/>
              <a:chOff x="588014" y="1713034"/>
              <a:chExt cx="4702629" cy="4572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88014" y="1713034"/>
                <a:ext cx="4702629" cy="457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950976" y="2037359"/>
                <a:ext cx="3821757" cy="175432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&lt;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对象类别 对象名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&gt;</a:t>
                </a:r>
              </a:p>
              <a:p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 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值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	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 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属性值</a:t>
                </a: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…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	/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N 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属性值</a:t>
                </a: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&lt;/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对象类别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&gt;</a:t>
                </a: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110" y="4094763"/>
                <a:ext cx="3855623" cy="1675101"/>
              </a:xfrm>
              <a:prstGeom prst="rect">
                <a:avLst/>
              </a:prstGeom>
            </p:spPr>
          </p:pic>
        </p:grpSp>
        <p:sp>
          <p:nvSpPr>
            <p:cNvPr id="11" name="文本框 10"/>
            <p:cNvSpPr txBox="1"/>
            <p:nvPr/>
          </p:nvSpPr>
          <p:spPr>
            <a:xfrm>
              <a:off x="1781168" y="5844127"/>
              <a:ext cx="2127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Inquisit</a:t>
              </a:r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语法结构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67455" y="196872"/>
            <a:ext cx="4702629" cy="6464255"/>
            <a:chOff x="7058918" y="192576"/>
            <a:chExt cx="4702629" cy="6464255"/>
          </a:xfrm>
        </p:grpSpPr>
        <p:sp>
          <p:nvSpPr>
            <p:cNvPr id="14" name="矩形 13"/>
            <p:cNvSpPr/>
            <p:nvPr/>
          </p:nvSpPr>
          <p:spPr>
            <a:xfrm>
              <a:off x="7058918" y="192576"/>
              <a:ext cx="4702629" cy="64642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581207" y="6178971"/>
              <a:ext cx="17860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html </a:t>
              </a:r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语法结构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026" y="3767271"/>
              <a:ext cx="3858163" cy="2333951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7453230" y="381934"/>
              <a:ext cx="3821757" cy="32624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&lt;style&gt;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.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类别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{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1: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：属性值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	…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N: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;}</a:t>
              </a: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&lt;/style&gt;</a:t>
              </a:r>
            </a:p>
            <a:p>
              <a:endPara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A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class=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类别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”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&gt;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 &lt;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B&gt;…&lt;/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B&gt;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&lt;/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A&gt;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77770" y="37211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19218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20624" y="1554480"/>
            <a:ext cx="11265408" cy="4297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319" y="1792293"/>
          <a:ext cx="10940142" cy="38215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模块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功能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语法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定义一个实验对象，并在该实验中调用需要运行的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&lt;expt&gt;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 &lt;/expt&gt;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，设置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属性（如屏幕背景颜色，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完成后呈现的汇总反馈信息等），关键是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&lt;block&gt;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 &lt;/block&gt;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Trial,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设置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属性（如刺激呈现前的延迟时间，有效的按键和正确的反应键，刺激呈现的顺序和位置等），关键是调用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Stimulus.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&lt;trial&gt;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text &lt;/trial&gt;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定义一个刺激，可以是文本刺激，图片刺激，也可以是声音刺激或视频刺激，设置刺激呈现的格式，位置等属性，关键是设置或调用内容条目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&lt;text&gt;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items &lt;/text&gt;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定义一个内容列表，供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调用和设定格式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&lt;item&gt;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加入内容列表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&lt;/item&gt;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86230" y="127747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9779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2693" y="2093669"/>
            <a:ext cx="111066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任务描述</a:t>
            </a:r>
            <a:r>
              <a:rPr lang="zh-CN" altLang="en-US" sz="2400" dirty="0">
                <a:solidFill>
                  <a:schemeClr val="bg1"/>
                </a:solidFill>
              </a:rPr>
              <a:t>：屏幕中央出现</a:t>
            </a:r>
            <a:r>
              <a:rPr lang="en-US" altLang="zh-CN" sz="2400" dirty="0">
                <a:solidFill>
                  <a:schemeClr val="bg1"/>
                </a:solidFill>
              </a:rPr>
              <a:t>1-8</a:t>
            </a:r>
            <a:r>
              <a:rPr lang="zh-CN" altLang="en-US" sz="2400" dirty="0">
                <a:solidFill>
                  <a:schemeClr val="bg1"/>
                </a:solidFill>
              </a:rPr>
              <a:t>之间的某个数字，要求被试判断是奇数还是偶数，如果是奇数则按“</a:t>
            </a:r>
            <a:r>
              <a:rPr lang="en-US" altLang="zh-CN" sz="2400" dirty="0">
                <a:solidFill>
                  <a:schemeClr val="bg1"/>
                </a:solidFill>
              </a:rPr>
              <a:t>F”</a:t>
            </a:r>
            <a:r>
              <a:rPr lang="zh-CN" altLang="en-US" sz="2400" dirty="0">
                <a:solidFill>
                  <a:schemeClr val="bg1"/>
                </a:solidFill>
              </a:rPr>
              <a:t>键，如果是偶数则按“</a:t>
            </a:r>
            <a:r>
              <a:rPr lang="en-US" altLang="zh-CN" sz="2400" dirty="0">
                <a:solidFill>
                  <a:schemeClr val="bg1"/>
                </a:solidFill>
              </a:rPr>
              <a:t>J”</a:t>
            </a:r>
            <a:r>
              <a:rPr lang="zh-CN" altLang="en-US" sz="2400" dirty="0">
                <a:solidFill>
                  <a:schemeClr val="bg1"/>
                </a:solidFill>
              </a:rPr>
              <a:t>键。要求被试判断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次，奇数和偶数随机呈现，但均为</a:t>
            </a:r>
            <a:r>
              <a:rPr lang="en-US" altLang="zh-CN" sz="2400" dirty="0">
                <a:solidFill>
                  <a:schemeClr val="bg1"/>
                </a:solidFill>
              </a:rPr>
              <a:t>8</a:t>
            </a:r>
            <a:r>
              <a:rPr lang="zh-CN" altLang="en-US" sz="2400" dirty="0">
                <a:solidFill>
                  <a:schemeClr val="bg1"/>
                </a:solidFill>
              </a:rPr>
              <a:t>次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实验程序刻画</a:t>
            </a:r>
            <a:r>
              <a:rPr lang="zh-CN" altLang="en-US" sz="2400" dirty="0">
                <a:solidFill>
                  <a:schemeClr val="bg1"/>
                </a:solidFill>
              </a:rPr>
              <a:t>：首先呈现指导语，如果被试看完指导语之后按任意键开始实验任务；然后，呈现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，每个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中随机呈现一个数字，被试看到数字之后进行按键反应，当前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结束并进入下一个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，直至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全部呈现。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66266" y="1281942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85555" y="19901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583473" y="3267308"/>
            <a:ext cx="9523142" cy="2865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68651" y="3470484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04331" y="3986561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63171" y="3003693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40373" y="2460406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989740" y="3927457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J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94964" y="4728114"/>
            <a:ext cx="1889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Trial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25530" y="53507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随机呈现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16299" y="1215951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9008" y="201014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494084" y="2219563"/>
            <a:ext cx="8937171" cy="3543296"/>
            <a:chOff x="1262743" y="2650671"/>
            <a:chExt cx="9546761" cy="3940625"/>
          </a:xfrm>
          <a:solidFill>
            <a:schemeClr val="accent2"/>
          </a:solidFill>
        </p:grpSpPr>
        <p:sp>
          <p:nvSpPr>
            <p:cNvPr id="20" name="矩形 19"/>
            <p:cNvSpPr/>
            <p:nvPr/>
          </p:nvSpPr>
          <p:spPr>
            <a:xfrm>
              <a:off x="1262743" y="3265714"/>
              <a:ext cx="947057" cy="21336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实验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634343" y="2852057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34343" y="4985656"/>
              <a:ext cx="1567543" cy="82731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奇偶判断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626429" y="2843462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669969" y="4348838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八个奇数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702623" y="5763981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八个偶数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531430" y="2650671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531431" y="3521531"/>
              <a:ext cx="2166255" cy="4626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按钮说明文字刺激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6531430" y="4533436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6564076" y="5938533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偶数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8708569" y="2873829"/>
              <a:ext cx="424543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143999" y="2661093"/>
              <a:ext cx="1643743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8719454" y="3510183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719451" y="4522555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3" name="圆角矩形 42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8730333" y="5915926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1" name="圆角矩形 40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" name="直接箭头连接符 46"/>
          <p:cNvCxnSpPr/>
          <p:nvPr/>
        </p:nvCxnSpPr>
        <p:spPr>
          <a:xfrm flipV="1">
            <a:off x="1213188" y="5954307"/>
            <a:ext cx="9326925" cy="3742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06415" y="6102221"/>
            <a:ext cx="91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   Block                     Trial                       Stimulus                       Item         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/>
          <p:cNvCxnSpPr>
            <a:endCxn id="22" idx="1"/>
          </p:cNvCxnSpPr>
          <p:nvPr/>
        </p:nvCxnSpPr>
        <p:spPr>
          <a:xfrm flipV="1">
            <a:off x="2387506" y="2772592"/>
            <a:ext cx="390597" cy="95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0" idx="3"/>
            <a:endCxn id="23" idx="1"/>
          </p:cNvCxnSpPr>
          <p:nvPr/>
        </p:nvCxnSpPr>
        <p:spPr>
          <a:xfrm>
            <a:off x="2380669" y="3731828"/>
            <a:ext cx="397434" cy="959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2" idx="3"/>
            <a:endCxn id="25" idx="1"/>
          </p:cNvCxnSpPr>
          <p:nvPr/>
        </p:nvCxnSpPr>
        <p:spPr>
          <a:xfrm flipV="1">
            <a:off x="4245554" y="2764864"/>
            <a:ext cx="397434" cy="7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27" idx="1"/>
          </p:cNvCxnSpPr>
          <p:nvPr/>
        </p:nvCxnSpPr>
        <p:spPr>
          <a:xfrm flipV="1">
            <a:off x="4245554" y="4118455"/>
            <a:ext cx="438194" cy="57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3" idx="3"/>
            <a:endCxn id="28" idx="1"/>
          </p:cNvCxnSpPr>
          <p:nvPr/>
        </p:nvCxnSpPr>
        <p:spPr>
          <a:xfrm>
            <a:off x="4245554" y="4691063"/>
            <a:ext cx="468763" cy="69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110439" y="2429705"/>
            <a:ext cx="315910" cy="33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119447" y="2772592"/>
            <a:ext cx="306903" cy="43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27" idx="3"/>
            <a:endCxn id="33" idx="1"/>
          </p:cNvCxnSpPr>
          <p:nvPr/>
        </p:nvCxnSpPr>
        <p:spPr>
          <a:xfrm>
            <a:off x="6151199" y="4118455"/>
            <a:ext cx="275150" cy="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28" idx="3"/>
            <a:endCxn id="35" idx="1"/>
          </p:cNvCxnSpPr>
          <p:nvPr/>
        </p:nvCxnSpPr>
        <p:spPr>
          <a:xfrm flipV="1">
            <a:off x="6181768" y="5386055"/>
            <a:ext cx="275143" cy="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39340" y="1261919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88417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23330" y="1930992"/>
            <a:ext cx="112967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Inquisit </a:t>
            </a:r>
            <a:r>
              <a:rPr lang="zh-CN" altLang="en-US" sz="2400" b="1" dirty="0">
                <a:solidFill>
                  <a:schemeClr val="bg1"/>
                </a:solidFill>
              </a:rPr>
              <a:t>编程宝典：自上而下的思考，自下而上的编程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定义呈现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内容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(4 items</a:t>
            </a:r>
            <a:r>
              <a:rPr lang="en-US" altLang="zh-CN" sz="2400" b="1" dirty="0">
                <a:solidFill>
                  <a:schemeClr val="bg1"/>
                </a:solidFill>
              </a:rPr>
              <a:t>)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</a:rPr>
              <a:t>指导语</a:t>
            </a:r>
            <a:r>
              <a:rPr lang="en-US" altLang="zh-CN" sz="2400" b="1" dirty="0">
                <a:solidFill>
                  <a:schemeClr val="bg1"/>
                </a:solidFill>
              </a:rPr>
              <a:t>item, </a:t>
            </a:r>
            <a:r>
              <a:rPr lang="zh-CN" altLang="en-US" sz="2400" b="1" dirty="0">
                <a:solidFill>
                  <a:schemeClr val="bg1"/>
                </a:solidFill>
              </a:rPr>
              <a:t>提示开始按钮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item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定义刺激呈现形式（</a:t>
            </a:r>
            <a:r>
              <a:rPr lang="en-US" altLang="zh-CN" sz="2400" b="1" dirty="0">
                <a:solidFill>
                  <a:schemeClr val="bg1"/>
                </a:solidFill>
              </a:rPr>
              <a:t>4 stimulus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）：指导语呈现形式，提示开始按钮呈现形式，奇数刺激呈现形式，偶数刺激呈现形式。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定义试次（</a:t>
            </a:r>
            <a:r>
              <a:rPr lang="en-US" altLang="zh-CN" sz="2400" b="1" dirty="0">
                <a:solidFill>
                  <a:schemeClr val="bg1"/>
                </a:solidFill>
              </a:rPr>
              <a:t>3 trials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定义区块（</a:t>
            </a:r>
            <a:r>
              <a:rPr lang="en-US" altLang="zh-CN" sz="2400" b="1" dirty="0">
                <a:solidFill>
                  <a:schemeClr val="bg1"/>
                </a:solidFill>
              </a:rPr>
              <a:t>2 blocks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</a:rPr>
              <a:t>: </a:t>
            </a:r>
            <a:r>
              <a:rPr lang="zh-CN" altLang="en-US" sz="2400" b="1" dirty="0">
                <a:solidFill>
                  <a:schemeClr val="bg1"/>
                </a:solidFill>
              </a:rPr>
              <a:t>指导语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  <a:r>
              <a:rPr lang="zh-CN" altLang="en-US" sz="2400" b="1" dirty="0">
                <a:solidFill>
                  <a:schemeClr val="bg1"/>
                </a:solidFill>
              </a:rPr>
              <a:t>，奇偶数判断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定义实验（</a:t>
            </a:r>
            <a:r>
              <a:rPr lang="en-US" altLang="zh-CN" sz="2400" b="1" dirty="0">
                <a:solidFill>
                  <a:schemeClr val="bg1"/>
                </a:solidFill>
              </a:rPr>
              <a:t>1 experiment</a:t>
            </a:r>
            <a:r>
              <a:rPr lang="zh-CN" altLang="en-US" sz="2400" b="1" dirty="0">
                <a:solidFill>
                  <a:schemeClr val="bg1"/>
                </a:solidFill>
              </a:rPr>
              <a:t>）：奇偶判断实验。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02615" y="2928607"/>
            <a:ext cx="10894742" cy="10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4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让我们一起来编写第一个</a:t>
            </a:r>
            <a:r>
              <a:rPr lang="en-US" altLang="zh-CN" sz="44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Inquisit</a:t>
            </a:r>
            <a:r>
              <a:rPr lang="zh-CN" altLang="en-US" sz="4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程序吧！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-9525" y="-38100"/>
            <a:ext cx="12374245" cy="1014095"/>
          </a:xfrm>
          <a:ln>
            <a:noFill/>
          </a:ln>
        </p:spPr>
        <p:txBody>
          <a:bodyPr/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r>
              <a:rPr 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html, CSS, Javascript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基本语法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372735" y="2968625"/>
            <a:ext cx="1609090" cy="69088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html</a:t>
            </a:r>
            <a:endParaRPr lang="zh-CN" altLang="en-US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8" name="直接箭头连接符 67"/>
          <p:cNvCxnSpPr>
            <a:stCxn id="18" idx="2"/>
            <a:endCxn id="34" idx="0"/>
          </p:cNvCxnSpPr>
          <p:nvPr/>
        </p:nvCxnSpPr>
        <p:spPr>
          <a:xfrm>
            <a:off x="6177280" y="3659505"/>
            <a:ext cx="0" cy="6057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841750" y="985520"/>
            <a:ext cx="1160145" cy="54483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62705" y="2421890"/>
            <a:ext cx="1160145" cy="5549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属性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099310" y="1747520"/>
            <a:ext cx="1609090" cy="1898650"/>
            <a:chOff x="15345" y="3029"/>
            <a:chExt cx="2534" cy="2990"/>
          </a:xfrm>
        </p:grpSpPr>
        <p:sp>
          <p:nvSpPr>
            <p:cNvPr id="21" name="圆角矩形 20"/>
            <p:cNvSpPr/>
            <p:nvPr/>
          </p:nvSpPr>
          <p:spPr>
            <a:xfrm>
              <a:off x="15345" y="3029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bg1"/>
                  </a:solidFill>
                  <a:latin typeface="+mn-ea"/>
                </a:rPr>
                <a:t>id</a:t>
              </a:r>
              <a:endParaRPr lang="en-US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5345" y="4102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class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5345" y="5145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style</a:t>
              </a: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1925955" y="975995"/>
            <a:ext cx="1782445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&lt;p&gt;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段落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&lt;/p&gt;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5373370" y="1805940"/>
            <a:ext cx="1608455" cy="5549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元素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5373370" y="4265295"/>
            <a:ext cx="1607820" cy="5549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页面</a:t>
            </a: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3679825" y="1236980"/>
            <a:ext cx="16192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3680460" y="2033270"/>
            <a:ext cx="705485" cy="1336675"/>
            <a:chOff x="3924" y="3202"/>
            <a:chExt cx="1111" cy="2105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3925" y="3216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3924" y="5302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033" y="3202"/>
              <a:ext cx="2" cy="6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连接符 43"/>
          <p:cNvCxnSpPr/>
          <p:nvPr/>
        </p:nvCxnSpPr>
        <p:spPr>
          <a:xfrm>
            <a:off x="4385945" y="2981325"/>
            <a:ext cx="1270" cy="388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060450" y="5102860"/>
            <a:ext cx="2693670" cy="1657350"/>
            <a:chOff x="13884" y="2294"/>
            <a:chExt cx="5957" cy="2610"/>
          </a:xfrm>
        </p:grpSpPr>
        <p:sp>
          <p:nvSpPr>
            <p:cNvPr id="46" name="圆角矩形 45"/>
            <p:cNvSpPr/>
            <p:nvPr/>
          </p:nvSpPr>
          <p:spPr>
            <a:xfrm>
              <a:off x="13884" y="2294"/>
              <a:ext cx="5957" cy="160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&lt;div&gt; &lt;p&gt; &lt;img&gt; &lt;h1&gt;</a:t>
              </a:r>
            </a:p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&lt;a&gt; 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&lt;botton&gt; &lt;form&gt;</a:t>
              </a: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6720" y="4030"/>
              <a:ext cx="3007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&lt;script&gt;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63975" y="3769995"/>
            <a:ext cx="1159510" cy="1236345"/>
            <a:chOff x="15345" y="3029"/>
            <a:chExt cx="3007" cy="1947"/>
          </a:xfrm>
        </p:grpSpPr>
        <p:sp>
          <p:nvSpPr>
            <p:cNvPr id="52" name="圆角矩形 51"/>
            <p:cNvSpPr/>
            <p:nvPr/>
          </p:nvSpPr>
          <p:spPr>
            <a:xfrm>
              <a:off x="15345" y="3029"/>
              <a:ext cx="3007" cy="87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&lt;head&gt;</a:t>
              </a: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5345" y="4102"/>
              <a:ext cx="3007" cy="87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&lt;body&gt;</a:t>
              </a: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1127125" y="3769995"/>
            <a:ext cx="2615565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&lt;title&gt; &lt;meta&gt; &lt;link&gt;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394828" y="4428490"/>
            <a:ext cx="1359722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&lt;style&gt;</a:t>
            </a:r>
          </a:p>
        </p:txBody>
      </p:sp>
      <p:cxnSp>
        <p:nvCxnSpPr>
          <p:cNvPr id="57" name="直接箭头连接符 56"/>
          <p:cNvCxnSpPr>
            <a:stCxn id="18" idx="0"/>
            <a:endCxn id="33" idx="2"/>
          </p:cNvCxnSpPr>
          <p:nvPr/>
        </p:nvCxnSpPr>
        <p:spPr>
          <a:xfrm flipV="1">
            <a:off x="6177280" y="2360930"/>
            <a:ext cx="635" cy="60769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5012690" y="1233805"/>
            <a:ext cx="715645" cy="1348105"/>
            <a:chOff x="3924" y="3184"/>
            <a:chExt cx="1127" cy="2123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3941" y="3184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3924" y="5302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5050" y="3202"/>
              <a:ext cx="1" cy="8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64"/>
          <p:cNvCxnSpPr/>
          <p:nvPr/>
        </p:nvCxnSpPr>
        <p:spPr>
          <a:xfrm flipH="1">
            <a:off x="5716905" y="2373630"/>
            <a:ext cx="635" cy="2070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5022850" y="4027170"/>
            <a:ext cx="704850" cy="704850"/>
            <a:chOff x="3941" y="3184"/>
            <a:chExt cx="1110" cy="1110"/>
          </a:xfrm>
        </p:grpSpPr>
        <p:cxnSp>
          <p:nvCxnSpPr>
            <p:cNvPr id="67" name="直接连接符 66"/>
            <p:cNvCxnSpPr/>
            <p:nvPr/>
          </p:nvCxnSpPr>
          <p:spPr>
            <a:xfrm flipV="1">
              <a:off x="3941" y="3184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3958" y="4289"/>
              <a:ext cx="514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5047" y="3202"/>
              <a:ext cx="4" cy="3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圆角矩形 79"/>
          <p:cNvSpPr/>
          <p:nvPr/>
        </p:nvSpPr>
        <p:spPr>
          <a:xfrm>
            <a:off x="7357745" y="2983865"/>
            <a:ext cx="1609090" cy="690880"/>
          </a:xfrm>
          <a:prstGeom prst="roundRect">
            <a:avLst/>
          </a:prstGeom>
          <a:solidFill>
            <a:srgbClr val="B7402A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7228840" y="5153025"/>
            <a:ext cx="1873885" cy="12655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内联样式</a:t>
            </a:r>
          </a:p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内部样式表</a:t>
            </a:r>
          </a:p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外部引用文件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7225030" y="746125"/>
            <a:ext cx="1873885" cy="87566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布局、颜色</a:t>
            </a: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大小、风格</a:t>
            </a:r>
          </a:p>
        </p:txBody>
      </p:sp>
      <p:cxnSp>
        <p:nvCxnSpPr>
          <p:cNvPr id="84" name="直接箭头连接符 83"/>
          <p:cNvCxnSpPr>
            <a:stCxn id="80" idx="0"/>
            <a:endCxn id="86" idx="2"/>
          </p:cNvCxnSpPr>
          <p:nvPr/>
        </p:nvCxnSpPr>
        <p:spPr>
          <a:xfrm flipV="1">
            <a:off x="8162290" y="2395855"/>
            <a:ext cx="3175" cy="58801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endCxn id="88" idx="0"/>
          </p:cNvCxnSpPr>
          <p:nvPr/>
        </p:nvCxnSpPr>
        <p:spPr>
          <a:xfrm>
            <a:off x="8164830" y="3672205"/>
            <a:ext cx="635" cy="60515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7360920" y="1840865"/>
            <a:ext cx="1608455" cy="554990"/>
          </a:xfrm>
          <a:prstGeom prst="roundRect">
            <a:avLst/>
          </a:prstGeom>
          <a:solidFill>
            <a:srgbClr val="F43308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三种方式</a:t>
            </a:r>
          </a:p>
        </p:txBody>
      </p:sp>
      <p:sp>
        <p:nvSpPr>
          <p:cNvPr id="88" name="圆角矩形 87"/>
          <p:cNvSpPr/>
          <p:nvPr/>
        </p:nvSpPr>
        <p:spPr>
          <a:xfrm>
            <a:off x="7360920" y="4277360"/>
            <a:ext cx="1608455" cy="554990"/>
          </a:xfrm>
          <a:prstGeom prst="roundRect">
            <a:avLst/>
          </a:prstGeom>
          <a:solidFill>
            <a:srgbClr val="F43308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sym typeface="+mn-ea"/>
              </a:rPr>
              <a:t>定义</a:t>
            </a:r>
          </a:p>
        </p:txBody>
      </p:sp>
      <p:cxnSp>
        <p:nvCxnSpPr>
          <p:cNvPr id="89" name="直接连接符 88"/>
          <p:cNvCxnSpPr>
            <a:stCxn id="86" idx="0"/>
            <a:endCxn id="83" idx="2"/>
          </p:cNvCxnSpPr>
          <p:nvPr/>
        </p:nvCxnSpPr>
        <p:spPr>
          <a:xfrm flipH="1" flipV="1">
            <a:off x="8162290" y="1621790"/>
            <a:ext cx="3175" cy="2190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88" idx="2"/>
            <a:endCxn id="82" idx="0"/>
          </p:cNvCxnSpPr>
          <p:nvPr/>
        </p:nvCxnSpPr>
        <p:spPr>
          <a:xfrm>
            <a:off x="8175625" y="4832350"/>
            <a:ext cx="635" cy="3206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圆角矩形 101"/>
          <p:cNvSpPr/>
          <p:nvPr/>
        </p:nvSpPr>
        <p:spPr>
          <a:xfrm>
            <a:off x="9314815" y="3001010"/>
            <a:ext cx="1609090" cy="690880"/>
          </a:xfrm>
          <a:prstGeom prst="roundRect">
            <a:avLst/>
          </a:prstGeom>
          <a:solidFill>
            <a:srgbClr val="19A382"/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Javascript</a:t>
            </a:r>
          </a:p>
        </p:txBody>
      </p:sp>
      <p:cxnSp>
        <p:nvCxnSpPr>
          <p:cNvPr id="107" name="直接箭头连接符 106"/>
          <p:cNvCxnSpPr>
            <a:stCxn id="102" idx="2"/>
            <a:endCxn id="108" idx="0"/>
          </p:cNvCxnSpPr>
          <p:nvPr/>
        </p:nvCxnSpPr>
        <p:spPr>
          <a:xfrm>
            <a:off x="10119360" y="3691890"/>
            <a:ext cx="10160" cy="57277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圆角矩形 107"/>
          <p:cNvSpPr/>
          <p:nvPr/>
        </p:nvSpPr>
        <p:spPr>
          <a:xfrm>
            <a:off x="9324975" y="4264660"/>
            <a:ext cx="1608455" cy="554990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  <a:sym typeface="+mn-ea"/>
              </a:rPr>
              <a:t>Jquery</a:t>
            </a:r>
          </a:p>
        </p:txBody>
      </p:sp>
      <p:cxnSp>
        <p:nvCxnSpPr>
          <p:cNvPr id="109" name="直接箭头连接符 108"/>
          <p:cNvCxnSpPr>
            <a:stCxn id="102" idx="0"/>
            <a:endCxn id="110" idx="2"/>
          </p:cNvCxnSpPr>
          <p:nvPr/>
        </p:nvCxnSpPr>
        <p:spPr>
          <a:xfrm flipH="1" flipV="1">
            <a:off x="10118090" y="2411095"/>
            <a:ext cx="1270" cy="5899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圆角矩形 109"/>
          <p:cNvSpPr/>
          <p:nvPr/>
        </p:nvSpPr>
        <p:spPr>
          <a:xfrm>
            <a:off x="9313545" y="1856105"/>
            <a:ext cx="1608455" cy="554990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定义、触发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26" grpId="0" animBg="1"/>
      <p:bldP spid="33" grpId="0" animBg="1"/>
      <p:bldP spid="34" grpId="0" animBg="1"/>
      <p:bldP spid="55" grpId="0" animBg="1"/>
      <p:bldP spid="56" grpId="0" animBg="1"/>
      <p:bldP spid="80" grpId="0" animBg="1"/>
      <p:bldP spid="82" grpId="0" animBg="1"/>
      <p:bldP spid="83" grpId="0" animBg="1"/>
      <p:bldP spid="86" grpId="0" animBg="1"/>
      <p:bldP spid="88" grpId="0" animBg="1"/>
      <p:bldP spid="102" grpId="0" animBg="1"/>
      <p:bldP spid="108" grpId="0" animBg="1"/>
      <p:bldP spid="1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280779"/>
            <a:ext cx="10688097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 instruction&gt;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请将左数和右手的食指分别放在键盘的“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键和“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键上；在屏幕的中央会随机出现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1~8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之间的数字，请判断数的奇偶；如果是奇数（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1,3,5,7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）请按“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键，如果是偶数（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2,4,6,8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）请按“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键。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any&gt;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请按任意键开始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490964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"1"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= "3"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= "5"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= "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7“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6320" y="2734855"/>
            <a:ext cx="21435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/1 = "2"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 = "4"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/3 = "6"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/4 = "8"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6141" y="1259189"/>
            <a:ext cx="10688097" cy="1223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instruction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4pct)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/size = (1300,800)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hjustify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left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2992157"/>
            <a:ext cx="3555782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any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vposition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70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pct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24pt)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(transparent)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62059"/>
            <a:ext cx="10688097" cy="4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3104552"/>
            <a:ext cx="36711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2191" y="1698609"/>
            <a:ext cx="10688097" cy="346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 instruction&gt;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[1=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instructiontxt,anykeytxt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recorddata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false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687179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68045" y="2940722"/>
            <a:ext cx="46378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72219"/>
            <a:ext cx="1068809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区块（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blocks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，奇偶数判断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blocks,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定义属性信息，加入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trails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 = [1 = instruction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0694" y="3011045"/>
            <a:ext cx="58817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blockfeedback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meanlatency,correct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/trials = [1-16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noreplace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&lt;/block&gt;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494139"/>
            <a:ext cx="10688097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定义实验（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experiment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）：奇偶判断实验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experiment,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expt&gt;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blocks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 2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&lt;/expt&gt;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10" name="矩形 9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8184" y="1231275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编程技巧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83296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261152" y="1927941"/>
            <a:ext cx="843089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代码提示功能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如何获取帮助（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Help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文档）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快速检查代码错误（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Monkey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程序中途退出（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Ctrl + Q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800" b="1" dirty="0" smtClean="0">
                <a:solidFill>
                  <a:srgbClr val="FF0000"/>
                </a:solidFill>
              </a:rPr>
              <a:t>参考丰富的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Inquisit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代码库</a:t>
            </a:r>
          </a:p>
          <a:p>
            <a:pPr lvl="1"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https://www.millisecond.com/download/library/</a:t>
            </a:r>
            <a:endParaRPr lang="en-US" altLang="zh-CN" sz="2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143854" y="1897153"/>
            <a:ext cx="72218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补充</a:t>
            </a:r>
            <a:r>
              <a:rPr lang="zh-CN" altLang="en-US" sz="3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扩展</a:t>
            </a:r>
            <a:endParaRPr lang="en-US" altLang="zh-CN" sz="3600" b="1" dirty="0">
              <a:solidFill>
                <a:schemeClr val="accent2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：一个</a:t>
            </a:r>
            <a:r>
              <a:rPr lang="zh-CN" altLang="en-US" sz="3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强大的版本控制工具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25644" y="4453301"/>
            <a:ext cx="5840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强烈推荐</a:t>
            </a:r>
            <a:r>
              <a:rPr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简洁教程：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://guides.github.com/activities/hello-world/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419" y="5634506"/>
            <a:ext cx="1476581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-11430" y="-4445"/>
            <a:ext cx="12374245" cy="132588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上节回顾：应用</a:t>
            </a:r>
            <a:r>
              <a:rPr 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Bootstrap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框架编写网页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3836670" y="2758440"/>
            <a:ext cx="2439670" cy="69088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引用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框架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36295" y="156527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Step1. bootstrap CSS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36295" y="273113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Step2. Jquery JS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36295" y="390969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Step2. bootstrap JS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36670" y="3877310"/>
            <a:ext cx="2439670" cy="690880"/>
          </a:xfrm>
          <a:prstGeom prst="roundRect">
            <a:avLst/>
          </a:prstGeom>
          <a:solidFill>
            <a:srgbClr val="19A382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使用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框架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706870" y="1919605"/>
            <a:ext cx="1943735" cy="850265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栅格布局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706870" y="3001645"/>
            <a:ext cx="1943735" cy="3147695"/>
            <a:chOff x="13318" y="4731"/>
            <a:chExt cx="4114" cy="4957"/>
          </a:xfrm>
          <a:solidFill>
            <a:srgbClr val="19A382">
              <a:alpha val="50000"/>
            </a:srgbClr>
          </a:solidFill>
        </p:grpSpPr>
        <p:sp>
          <p:nvSpPr>
            <p:cNvPr id="7" name="圆角矩形 6"/>
            <p:cNvSpPr/>
            <p:nvPr/>
          </p:nvSpPr>
          <p:spPr>
            <a:xfrm>
              <a:off x="13318" y="4731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b="1" dirty="0" smtClean="0">
                  <a:solidFill>
                    <a:schemeClr val="bg1"/>
                  </a:solidFill>
                  <a:latin typeface="+mn-ea"/>
                </a:rPr>
                <a:t>基本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CSS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元素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3318" y="6541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b="1" dirty="0" smtClean="0">
                  <a:solidFill>
                    <a:schemeClr val="bg1"/>
                  </a:solidFill>
                  <a:latin typeface="+mn-ea"/>
                </a:rPr>
                <a:t>组件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3318" y="8350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Javascript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事件</a:t>
              </a: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9090660" y="2811145"/>
            <a:ext cx="2318385" cy="13042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列表、表格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输入框、按钮、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sym typeface="+mn-ea"/>
              </a:rPr>
              <a:t>图片、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文本域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9090660" y="4218305"/>
            <a:ext cx="2318385" cy="12528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导航栏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下拉菜单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轮播图、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Hero</a:t>
            </a:r>
            <a:endParaRPr lang="zh-CN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069705" y="1864995"/>
            <a:ext cx="2350135" cy="8318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固定布局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流式布局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4702810" y="3457575"/>
            <a:ext cx="704215" cy="42989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541135" y="1650365"/>
            <a:ext cx="1139190" cy="177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541135" y="6395085"/>
            <a:ext cx="1127760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6" idx="0"/>
          </p:cNvCxnSpPr>
          <p:nvPr/>
        </p:nvCxnSpPr>
        <p:spPr>
          <a:xfrm flipH="1" flipV="1">
            <a:off x="7672705" y="163385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7656195" y="6135370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6540500" y="1656715"/>
            <a:ext cx="635" cy="47567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8650605" y="2349500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8660130" y="3461385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8660130" y="4631690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622675" y="1298575"/>
            <a:ext cx="34290" cy="36944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2167890" y="5001260"/>
            <a:ext cx="1454785" cy="152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2179320" y="1287145"/>
            <a:ext cx="1477645" cy="114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2179320" y="129095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 flipV="1">
            <a:off x="2150745" y="475297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2" idx="1"/>
          </p:cNvCxnSpPr>
          <p:nvPr/>
        </p:nvCxnSpPr>
        <p:spPr>
          <a:xfrm flipV="1">
            <a:off x="3627755" y="3092450"/>
            <a:ext cx="208915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5" idx="3"/>
          </p:cNvCxnSpPr>
          <p:nvPr/>
        </p:nvCxnSpPr>
        <p:spPr>
          <a:xfrm flipV="1">
            <a:off x="6276340" y="4210685"/>
            <a:ext cx="264160" cy="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" grpId="0" animBg="1"/>
      <p:bldP spid="4" grpId="0" animBg="1"/>
      <p:bldP spid="5" grpId="0" animBg="1"/>
      <p:bldP spid="6" grpId="0" animBg="1"/>
      <p:bldP spid="21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303059" y="321669"/>
            <a:ext cx="113934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账号并登录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000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网站注册账号（</a:t>
            </a:r>
            <a:r>
              <a:rPr lang="en-US" altLang="zh-CN" sz="20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https://github.com</a:t>
            </a:r>
            <a:r>
              <a:rPr lang="en-US" altLang="zh-CN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/</a:t>
            </a:r>
            <a:r>
              <a:rPr lang="en-US" altLang="zh-CN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，选择免费账户即可</a:t>
            </a:r>
            <a:endParaRPr lang="en-US" altLang="zh-CN" sz="20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登录</a:t>
            </a:r>
            <a:r>
              <a:rPr lang="en-US" altLang="zh-CN" sz="2000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</a:t>
            </a:r>
            <a:endParaRPr lang="en-US" altLang="zh-CN" sz="20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sz="20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关键概念</a:t>
            </a:r>
            <a:endParaRPr lang="en-US" altLang="zh-CN" sz="2000" dirty="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仓库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(Repository)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：通常我们为一个单独的项目建立一个仓库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分支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(Branch)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：默认分支为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master(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主分支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；当需要修改项目内容，可建立一个新的分支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请求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(Pull request)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：向主分支发出请求：将当前修改内容加入主分支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Merge):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将其它分支修改的内容合并到主分支（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master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87" y="3026070"/>
            <a:ext cx="3408211" cy="30845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40" y="3026070"/>
            <a:ext cx="5204755" cy="24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03059" y="1038531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1.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</a:t>
            </a:r>
            <a:r>
              <a:rPr lang="en-US" altLang="zh-CN" sz="2400" b="1" dirty="0" err="1" smtClean="0">
                <a:solidFill>
                  <a:schemeClr val="bg1"/>
                </a:solidFill>
              </a:rPr>
              <a:t>Git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仓库（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Repository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9724" y="6110652"/>
            <a:ext cx="5840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强烈推荐</a:t>
            </a:r>
            <a:r>
              <a:rPr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简洁教程：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://guides.github.com/activities/hello-world/</a:t>
            </a:r>
          </a:p>
        </p:txBody>
      </p:sp>
      <p:sp>
        <p:nvSpPr>
          <p:cNvPr id="2" name="矩形 1"/>
          <p:cNvSpPr/>
          <p:nvPr/>
        </p:nvSpPr>
        <p:spPr>
          <a:xfrm>
            <a:off x="452287" y="1577531"/>
            <a:ext cx="5557932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dirty="0" err="1">
                <a:solidFill>
                  <a:schemeClr val="bg1"/>
                </a:solidFill>
              </a:rPr>
              <a:t>Github</a:t>
            </a:r>
            <a:r>
              <a:rPr lang="zh-CN" altLang="en-US" dirty="0">
                <a:solidFill>
                  <a:schemeClr val="bg1"/>
                </a:solidFill>
              </a:rPr>
              <a:t>主页右上角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号，</a:t>
            </a:r>
            <a:r>
              <a:rPr lang="zh-CN" altLang="en-US" dirty="0" smtClean="0">
                <a:solidFill>
                  <a:schemeClr val="bg1"/>
                </a:solidFill>
              </a:rPr>
              <a:t>选择</a:t>
            </a:r>
            <a:r>
              <a:rPr lang="en-US" altLang="zh-CN" b="1" dirty="0" smtClean="0">
                <a:solidFill>
                  <a:schemeClr val="bg1"/>
                </a:solidFill>
              </a:rPr>
              <a:t>New Repository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命名你的仓库为：</a:t>
            </a:r>
            <a:r>
              <a:rPr lang="en-US" altLang="zh-CN" dirty="0" smtClean="0">
                <a:solidFill>
                  <a:schemeClr val="bg1"/>
                </a:solidFill>
              </a:rPr>
              <a:t>hello-world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写一段简单的介绍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选择：</a:t>
            </a:r>
            <a:r>
              <a:rPr lang="en-US" altLang="zh-CN" b="1" dirty="0" smtClean="0">
                <a:solidFill>
                  <a:schemeClr val="bg1"/>
                </a:solidFill>
              </a:rPr>
              <a:t>Initialize this repository with a README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Create repository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91" y="1038531"/>
            <a:ext cx="6009116" cy="46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765318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创建一个分支（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Branch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8040" y="1684243"/>
            <a:ext cx="9927718" cy="466281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分支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Branching </a:t>
            </a:r>
            <a:r>
              <a:rPr lang="en-US" altLang="zh-CN" dirty="0">
                <a:solidFill>
                  <a:schemeClr val="bg1"/>
                </a:solidFill>
              </a:rPr>
              <a:t>is the way to work on different versions of a repository at one time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默认分支：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创建其它分支的目的：</a:t>
            </a:r>
            <a:r>
              <a:rPr lang="zh-CN" altLang="en-US" dirty="0" smtClean="0">
                <a:solidFill>
                  <a:schemeClr val="bg1"/>
                </a:solidFill>
              </a:rPr>
              <a:t>进行不同版本的测试和内容编辑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</a:rPr>
              <a:t>创建其它</a:t>
            </a:r>
            <a:r>
              <a:rPr lang="zh-CN" altLang="en-US" b="1" dirty="0" smtClean="0">
                <a:solidFill>
                  <a:schemeClr val="bg1"/>
                </a:solidFill>
              </a:rPr>
              <a:t>分支时</a:t>
            </a:r>
            <a:r>
              <a:rPr lang="zh-CN" altLang="en-US" dirty="0" smtClean="0">
                <a:solidFill>
                  <a:schemeClr val="bg1"/>
                </a:solidFill>
              </a:rPr>
              <a:t>：是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  <a:r>
              <a:rPr lang="zh-CN" altLang="en-US" dirty="0" smtClean="0">
                <a:solidFill>
                  <a:schemeClr val="bg1"/>
                </a:solidFill>
              </a:rPr>
              <a:t>当前版本的一个拷贝，之后在其它分支的编辑与主分支互不影响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原理</a:t>
            </a:r>
            <a:r>
              <a:rPr lang="zh-CN" altLang="en-US" dirty="0" smtClean="0">
                <a:solidFill>
                  <a:schemeClr val="bg1"/>
                </a:solidFill>
              </a:rPr>
              <a:t>类似于：我们经常为同一文档的不同版本分别进行存档：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solidFill>
                  <a:schemeClr val="bg1"/>
                </a:solidFill>
              </a:rPr>
              <a:t>当我们</a:t>
            </a:r>
            <a:r>
              <a:rPr lang="zh-CN" altLang="en-US" b="1" dirty="0" smtClean="0">
                <a:solidFill>
                  <a:schemeClr val="bg1"/>
                </a:solidFill>
              </a:rPr>
              <a:t>确定当前分支的更改内容是合理的</a:t>
            </a:r>
            <a:r>
              <a:rPr lang="zh-CN" altLang="en-US" dirty="0" smtClean="0">
                <a:solidFill>
                  <a:schemeClr val="bg1"/>
                </a:solidFill>
              </a:rPr>
              <a:t>之后，则选择合并（</a:t>
            </a:r>
            <a:r>
              <a:rPr lang="en-US" altLang="zh-CN" dirty="0" smtClean="0">
                <a:solidFill>
                  <a:schemeClr val="bg1"/>
                </a:solidFill>
              </a:rPr>
              <a:t>merge</a:t>
            </a:r>
            <a:r>
              <a:rPr lang="zh-CN" altLang="en-US" dirty="0" smtClean="0">
                <a:solidFill>
                  <a:schemeClr val="bg1"/>
                </a:solidFill>
              </a:rPr>
              <a:t>）进主分支（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  <a:r>
              <a:rPr lang="zh-CN" altLang="en-US" dirty="0" smtClean="0">
                <a:solidFill>
                  <a:schemeClr val="bg1"/>
                </a:solidFill>
              </a:rPr>
              <a:t>），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</a:rPr>
              <a:t>从而完成对内容的更新。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3" y="4025902"/>
            <a:ext cx="2848373" cy="92405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41366" y="122698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accent2"/>
                </a:solidFill>
              </a:rPr>
              <a:t>分支是做什么的？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0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893455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创建一个分支（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Branch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16" y="1523639"/>
            <a:ext cx="458971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进入刚才创建的仓库</a:t>
            </a:r>
            <a:r>
              <a:rPr lang="en-US" altLang="zh-CN" b="1" dirty="0" smtClean="0">
                <a:solidFill>
                  <a:schemeClr val="bg1"/>
                </a:solidFill>
              </a:rPr>
              <a:t>hello-world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单击正上方 </a:t>
            </a:r>
            <a:r>
              <a:rPr lang="en-US" altLang="zh-CN" b="1" dirty="0" smtClean="0">
                <a:solidFill>
                  <a:schemeClr val="bg1"/>
                </a:solidFill>
              </a:rPr>
              <a:t>Branch : master </a:t>
            </a:r>
            <a:r>
              <a:rPr lang="zh-CN" altLang="en-US" dirty="0" smtClean="0">
                <a:solidFill>
                  <a:schemeClr val="bg1"/>
                </a:solidFill>
              </a:rPr>
              <a:t>的下拉选项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敲入新分支的名字：</a:t>
            </a:r>
            <a:r>
              <a:rPr lang="en-US" altLang="zh-CN" b="1" dirty="0" smtClean="0">
                <a:solidFill>
                  <a:schemeClr val="bg1"/>
                </a:solidFill>
              </a:rPr>
              <a:t>readme-edits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单击：</a:t>
            </a:r>
            <a:r>
              <a:rPr lang="en-US" altLang="zh-CN" b="1" dirty="0" smtClean="0">
                <a:solidFill>
                  <a:schemeClr val="bg1"/>
                </a:solidFill>
              </a:rPr>
              <a:t>Create branch </a:t>
            </a:r>
            <a:r>
              <a:rPr lang="zh-CN" altLang="en-US" dirty="0" smtClean="0">
                <a:solidFill>
                  <a:schemeClr val="bg1"/>
                </a:solidFill>
              </a:rPr>
              <a:t>蓝色按钮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现在你就拥有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两个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branch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了！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78" y="1642693"/>
            <a:ext cx="6541636" cy="43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893455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改变仓库内容并提交（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Commits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16" y="1523639"/>
            <a:ext cx="6973384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提交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commits) : 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即保存你在</a:t>
            </a:r>
            <a:r>
              <a:rPr lang="en-US" altLang="zh-CN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git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仓库中的修改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每次进行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commit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建议写清楚修改说明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单击进入</a:t>
            </a:r>
            <a:r>
              <a:rPr lang="en-US" altLang="zh-CN" dirty="0" smtClean="0">
                <a:solidFill>
                  <a:schemeClr val="bg1"/>
                </a:solidFill>
              </a:rPr>
              <a:t>readme-edits</a:t>
            </a:r>
            <a:r>
              <a:rPr lang="zh-CN" altLang="en-US" dirty="0" smtClean="0">
                <a:solidFill>
                  <a:schemeClr val="bg1"/>
                </a:solidFill>
              </a:rPr>
              <a:t>分支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dirty="0" smtClean="0">
                <a:solidFill>
                  <a:schemeClr val="bg1"/>
                </a:solidFill>
              </a:rPr>
              <a:t>Readme.md</a:t>
            </a:r>
            <a:r>
              <a:rPr lang="zh-CN" altLang="en-US" dirty="0" smtClean="0">
                <a:solidFill>
                  <a:schemeClr val="bg1"/>
                </a:solidFill>
              </a:rPr>
              <a:t>文件（</a:t>
            </a:r>
            <a:r>
              <a:rPr lang="en-US" altLang="zh-CN" dirty="0" smtClean="0">
                <a:solidFill>
                  <a:schemeClr val="bg1"/>
                </a:solidFill>
              </a:rPr>
              <a:t>md</a:t>
            </a:r>
            <a:r>
              <a:rPr lang="zh-CN" altLang="en-US" dirty="0" smtClean="0">
                <a:solidFill>
                  <a:schemeClr val="bg1"/>
                </a:solidFill>
              </a:rPr>
              <a:t>是</a:t>
            </a:r>
            <a:r>
              <a:rPr lang="en-US" altLang="zh-CN" dirty="0" smtClean="0">
                <a:solidFill>
                  <a:schemeClr val="bg1"/>
                </a:solidFill>
              </a:rPr>
              <a:t>markdown</a:t>
            </a:r>
            <a:r>
              <a:rPr lang="zh-CN" altLang="en-US" dirty="0" smtClean="0">
                <a:solidFill>
                  <a:schemeClr val="bg1"/>
                </a:solidFill>
              </a:rPr>
              <a:t>格式文本）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单击文件框右上角       图标进行内容编辑（比如添加一行文字）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zh-CN" altLang="en-US" dirty="0">
                <a:solidFill>
                  <a:schemeClr val="bg1"/>
                </a:solidFill>
              </a:rPr>
              <a:t>绿色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Commit changes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按钮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现在，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分支里的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Readme.md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文件内容已经和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分支中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Readme.md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文件的内容不一样了</a:t>
            </a:r>
            <a:r>
              <a:rPr lang="zh-CN" altLang="en-US" dirty="0" smtClean="0">
                <a:solidFill>
                  <a:schemeClr val="bg1"/>
                </a:solidFill>
              </a:rPr>
              <a:t>！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09" y="3733778"/>
            <a:ext cx="323895" cy="3048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25" y="374895"/>
            <a:ext cx="4409298" cy="61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643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1972" y="978350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4.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打开合并请求（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Pull and request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972" y="1312260"/>
            <a:ext cx="6994222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Pull and request: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heart of collaboration on GitHub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作用：显示当前两个分支内容差别（如组员审核修改是否合理）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当你提交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(Commit)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修改之后，则可以进行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Pull and request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b="1" dirty="0" smtClean="0">
                <a:solidFill>
                  <a:schemeClr val="bg1"/>
                </a:solidFill>
              </a:rPr>
              <a:t>Pull request</a:t>
            </a:r>
            <a:r>
              <a:rPr lang="zh-CN" altLang="en-US" dirty="0" smtClean="0">
                <a:solidFill>
                  <a:schemeClr val="bg1"/>
                </a:solidFill>
              </a:rPr>
              <a:t>选项卡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单击</a:t>
            </a:r>
            <a:r>
              <a:rPr lang="zh-CN" altLang="en-US" dirty="0" smtClean="0">
                <a:solidFill>
                  <a:schemeClr val="bg1"/>
                </a:solidFill>
              </a:rPr>
              <a:t>绿色按钮：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 pull </a:t>
            </a:r>
            <a:r>
              <a:rPr lang="en-US" altLang="zh-CN" b="1" dirty="0" smtClean="0">
                <a:solidFill>
                  <a:schemeClr val="bg1"/>
                </a:solidFill>
              </a:rPr>
              <a:t>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Comparing changes</a:t>
            </a:r>
            <a:r>
              <a:rPr lang="zh-CN" altLang="en-US" dirty="0" smtClean="0">
                <a:solidFill>
                  <a:schemeClr val="bg1"/>
                </a:solidFill>
              </a:rPr>
              <a:t>区域，</a:t>
            </a:r>
            <a:r>
              <a:rPr lang="zh-CN" altLang="en-US" b="1" dirty="0" smtClean="0">
                <a:solidFill>
                  <a:schemeClr val="bg1"/>
                </a:solidFill>
              </a:rPr>
              <a:t>选择待比较的两个分支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单击绿色按钮：</a:t>
            </a:r>
            <a:r>
              <a:rPr lang="en-US" altLang="zh-CN" b="1" dirty="0" smtClean="0">
                <a:solidFill>
                  <a:schemeClr val="bg1"/>
                </a:solidFill>
              </a:rPr>
              <a:t>Create pull 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添加 对于本次</a:t>
            </a:r>
            <a:r>
              <a:rPr lang="en-US" altLang="zh-CN" dirty="0" smtClean="0">
                <a:solidFill>
                  <a:schemeClr val="bg1"/>
                </a:solidFill>
              </a:rPr>
              <a:t>pull request</a:t>
            </a:r>
            <a:r>
              <a:rPr lang="zh-CN" altLang="en-US" dirty="0" smtClean="0">
                <a:solidFill>
                  <a:schemeClr val="bg1"/>
                </a:solidFill>
              </a:rPr>
              <a:t>的说明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42748" y="97971"/>
            <a:ext cx="5349252" cy="2222424"/>
            <a:chOff x="6842748" y="97971"/>
            <a:chExt cx="5349252" cy="222242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748" y="97971"/>
              <a:ext cx="5281378" cy="2222424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10975360" y="17798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61070" y="2539480"/>
            <a:ext cx="5689476" cy="4033157"/>
            <a:chOff x="6461070" y="2539480"/>
            <a:chExt cx="5689476" cy="403315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070" y="2539480"/>
              <a:ext cx="5689476" cy="4033157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>
              <a:off x="6545142" y="3507477"/>
              <a:ext cx="1978371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515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643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1200" y="1313786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>
                <a:solidFill>
                  <a:schemeClr val="bg1"/>
                </a:solidFill>
              </a:rPr>
              <a:t>5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执行合并请求（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Merge your pull request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0548" y="1802117"/>
            <a:ext cx="689163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最后一步：将对于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分支的修改合并到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!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单击绿色按钮：</a:t>
            </a:r>
            <a:r>
              <a:rPr lang="en-US" altLang="zh-CN" b="1" dirty="0" smtClean="0">
                <a:solidFill>
                  <a:schemeClr val="bg1"/>
                </a:solidFill>
              </a:rPr>
              <a:t>Merge pull 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Confirm merge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b="1" dirty="0" smtClean="0">
                <a:solidFill>
                  <a:schemeClr val="bg1"/>
                </a:solidFill>
              </a:rPr>
              <a:t>Delete branch</a:t>
            </a:r>
            <a:r>
              <a:rPr lang="zh-CN" altLang="en-US" dirty="0" smtClean="0">
                <a:solidFill>
                  <a:schemeClr val="bg1"/>
                </a:solidFill>
              </a:rPr>
              <a:t>按钮：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</a:rPr>
              <a:t>现在</a:t>
            </a:r>
            <a:r>
              <a:rPr lang="zh-CN" altLang="en-US" dirty="0">
                <a:solidFill>
                  <a:schemeClr val="bg1"/>
                </a:solidFill>
              </a:rPr>
              <a:t>可以删掉 </a:t>
            </a:r>
            <a:r>
              <a:rPr lang="en-US" altLang="zh-CN" dirty="0">
                <a:solidFill>
                  <a:schemeClr val="bg1"/>
                </a:solidFill>
              </a:rPr>
              <a:t>readme-edits</a:t>
            </a:r>
            <a:r>
              <a:rPr lang="zh-CN" altLang="en-US" dirty="0">
                <a:solidFill>
                  <a:schemeClr val="bg1"/>
                </a:solidFill>
              </a:rPr>
              <a:t>分支了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zh-CN" altLang="en-US" dirty="0">
                <a:solidFill>
                  <a:schemeClr val="bg1"/>
                </a:solidFill>
              </a:rPr>
              <a:t>它的使命已经完成啦</a:t>
            </a:r>
            <a:r>
              <a:rPr lang="zh-CN" altLang="en-US" dirty="0" smtClean="0">
                <a:solidFill>
                  <a:schemeClr val="bg1"/>
                </a:solidFill>
              </a:rPr>
              <a:t>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b="1" dirty="0" smtClean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53104" y="2392089"/>
            <a:ext cx="5515755" cy="3961761"/>
            <a:chOff x="6453104" y="2392089"/>
            <a:chExt cx="5515755" cy="396176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104" y="2392089"/>
              <a:ext cx="5515755" cy="39617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椭圆 12"/>
            <p:cNvSpPr/>
            <p:nvPr/>
          </p:nvSpPr>
          <p:spPr>
            <a:xfrm>
              <a:off x="7292178" y="57905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82243" y="2621243"/>
            <a:ext cx="5300552" cy="3527523"/>
            <a:chOff x="4882243" y="2621243"/>
            <a:chExt cx="5300552" cy="35275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243" y="2621243"/>
              <a:ext cx="5300552" cy="3527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椭圆 11"/>
            <p:cNvSpPr/>
            <p:nvPr/>
          </p:nvSpPr>
          <p:spPr>
            <a:xfrm>
              <a:off x="8966155" y="55619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34893" y="4611800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STEP1.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创建一个分支（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Create a Branch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93" y="1141498"/>
            <a:ext cx="8676018" cy="3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34893" y="4529134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STEP2.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提交修改（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 err="1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dd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Commits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85437"/>
            <a:ext cx="8676018" cy="2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85951" y="4399529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STEP3. </a:t>
            </a: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发起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合并请求（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Open a 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Pull Request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018071"/>
            <a:ext cx="8786829" cy="2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7133063" y="4192484"/>
            <a:ext cx="3891775" cy="1828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实验数据收集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382751" y="4192484"/>
            <a:ext cx="3891775" cy="1828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调查</a:t>
            </a:r>
            <a:r>
              <a:rPr lang="zh-CN" altLang="en-US" sz="3200" b="1" dirty="0" smtClean="0"/>
              <a:t>数据</a:t>
            </a:r>
            <a:r>
              <a:rPr lang="zh-CN" altLang="en-US" sz="3200" b="1" dirty="0"/>
              <a:t>收集</a:t>
            </a:r>
          </a:p>
        </p:txBody>
      </p:sp>
      <p:sp>
        <p:nvSpPr>
          <p:cNvPr id="6" name="矩形 5"/>
          <p:cNvSpPr/>
          <p:nvPr/>
        </p:nvSpPr>
        <p:spPr>
          <a:xfrm>
            <a:off x="3053576" y="2587823"/>
            <a:ext cx="6300439" cy="825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基于互联网的心理学实验编程</a:t>
            </a:r>
          </a:p>
        </p:txBody>
      </p:sp>
      <p:sp>
        <p:nvSpPr>
          <p:cNvPr id="9" name="下箭头 8"/>
          <p:cNvSpPr/>
          <p:nvPr/>
        </p:nvSpPr>
        <p:spPr>
          <a:xfrm>
            <a:off x="2780139" y="2776278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8539976" y="2776279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274526" y="4638532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0800000">
            <a:off x="5274525" y="5448854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14152" y="6110495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Qualtrics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52680" y="611049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Inquisit Web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484645" y="557183"/>
            <a:ext cx="3438295" cy="127123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静态网页编程</a:t>
            </a:r>
            <a:endParaRPr lang="en-US" altLang="zh-CN" sz="3200" b="1" dirty="0"/>
          </a:p>
          <a:p>
            <a:pPr algn="ctr"/>
            <a:r>
              <a:rPr lang="en-US" altLang="zh-CN" sz="3200" b="1" dirty="0"/>
              <a:t>HTML+CSS+JS</a:t>
            </a:r>
          </a:p>
        </p:txBody>
      </p:sp>
      <p:sp>
        <p:nvSpPr>
          <p:cNvPr id="17" name="右箭头 16"/>
          <p:cNvSpPr/>
          <p:nvPr/>
        </p:nvSpPr>
        <p:spPr>
          <a:xfrm rot="16200000">
            <a:off x="5829935" y="2018665"/>
            <a:ext cx="748030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9" grpId="0" bldLvl="0" animBg="1"/>
      <p:bldP spid="11" grpId="0" animBg="1"/>
      <p:bldP spid="10" grpId="0" animBg="1"/>
      <p:bldP spid="14" grpId="0" animBg="1"/>
      <p:bldP spid="13" grpId="0"/>
      <p:bldP spid="16" grpId="0"/>
      <p:bldP spid="15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85951" y="4456258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STEP4. 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讨论并检查你的代码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Discuss and Review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13816"/>
            <a:ext cx="8786829" cy="30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24136" y="4557401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STEP5.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合并前的测试（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Deploy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22518"/>
            <a:ext cx="8905611" cy="31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12522" y="4534995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STEP6. 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合并到</a:t>
            </a:r>
            <a:r>
              <a:rPr lang="en-US" altLang="zh-CN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分支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Merge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2" y="1145093"/>
            <a:ext cx="8866880" cy="306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75450" y="1090528"/>
            <a:ext cx="1172818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3.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如何同步课程项目到自己的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GitHub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账号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Step1. 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Folk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”课程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项目仓库到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自己的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课程项目链接：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://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github.com/liqiqi-ios/WebBasedPsychologyProgram.git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登录自己的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github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账号，并打开以上课程项目链接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单击右上角，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Folk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图标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发现自己的主页成功出现了课程项目当前版本的仓库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50429" y="1"/>
            <a:ext cx="5541571" cy="2334986"/>
            <a:chOff x="6650429" y="1"/>
            <a:chExt cx="5541571" cy="233498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20"/>
            <a:stretch/>
          </p:blipFill>
          <p:spPr>
            <a:xfrm>
              <a:off x="6650429" y="1"/>
              <a:ext cx="5541571" cy="2334986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11608254" y="245320"/>
              <a:ext cx="478020" cy="3957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80" y="3547570"/>
            <a:ext cx="5432372" cy="25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91778" y="886421"/>
            <a:ext cx="11728186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Step2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比较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Folk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路径的内容与自己</a:t>
            </a:r>
            <a:r>
              <a:rPr lang="en-US" altLang="zh-CN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仓库的差别，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进行更新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requests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new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Comparing changes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中：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base fork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选择自己的当前仓库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head </a:t>
            </a:r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fork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课程更新后的仓库</a:t>
            </a:r>
            <a:endParaRPr lang="en-US" altLang="zh-CN" dirty="0" smtClean="0">
              <a:solidFill>
                <a:srgbClr val="4DD60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Merge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Confirm merge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查看自己的仓库：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dirty="0" smtClean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发现更新的课程内容成功同步过来！</a:t>
            </a:r>
            <a:endParaRPr lang="en-US" altLang="zh-CN" dirty="0" smtClean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5871" y="6222342"/>
            <a:ext cx="598442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在团队合作开发项目时，可以向你所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Folk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的项目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提出 </a:t>
            </a: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Request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，以将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你的更改合并到该项目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96" y="1497343"/>
            <a:ext cx="6849202" cy="44576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30174" y="2825414"/>
            <a:ext cx="5769797" cy="387570"/>
          </a:xfrm>
          <a:prstGeom prst="rect">
            <a:avLst/>
          </a:prstGeom>
          <a:solidFill>
            <a:srgbClr val="FF0000">
              <a:alpha val="12157"/>
            </a:srgbClr>
          </a:solidFill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09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8193" y="878343"/>
            <a:ext cx="113934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下载安装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下载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https://desktop.github.com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/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），支持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登录自己的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账号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3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ile-&gt; Options -&gt; Sign in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克隆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主页的仓库到本地（即建立本地仓库）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File -&gt; Clone a repository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，选择要克隆到本地的仓库（项目）名称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3" y="3340195"/>
            <a:ext cx="4714133" cy="33433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26" y="3229450"/>
            <a:ext cx="3276200" cy="35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3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856229"/>
            <a:ext cx="113934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ED7D3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③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修改本地仓库文件（如修改文件内容或添加删除文件）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en-US" altLang="zh-CN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默认本地仓库路径：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Users\liqiqi\Documents\GitHub\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仓库名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④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删除仓库中原有的某个文件，如例子中的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txt</a:t>
            </a: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可以看到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changes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选项卡显示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个变化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右侧为</a:t>
            </a: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变化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详情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⑤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Commit to master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，提交修改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⑥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看到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Push origin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处产生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commit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Push origin</a:t>
            </a: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⑦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由本地仓库向</a:t>
            </a:r>
            <a:r>
              <a:rPr lang="en-US" altLang="zh-CN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远程仓库同步成功！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25" y="154384"/>
            <a:ext cx="5159601" cy="1954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49" y="2238922"/>
            <a:ext cx="6655074" cy="46190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20449" y="2785145"/>
            <a:ext cx="1910861" cy="82212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59449" y="355239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changes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选项卡</a:t>
            </a:r>
            <a:endParaRPr lang="zh-CN" altLang="en-US" dirty="0">
              <a:solidFill>
                <a:srgbClr val="4DD60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03944" y="5479200"/>
            <a:ext cx="1910861" cy="82212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91274" y="504496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对当前</a:t>
            </a:r>
            <a:r>
              <a:rPr lang="en-US" altLang="zh-CN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添加说明</a:t>
            </a:r>
            <a:endParaRPr lang="zh-CN" altLang="en-US" dirty="0">
              <a:solidFill>
                <a:srgbClr val="4DD60C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82338" y="6461311"/>
            <a:ext cx="1910861" cy="396689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" y="5191986"/>
            <a:ext cx="3419952" cy="6477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716210" y="5293453"/>
            <a:ext cx="664553" cy="531908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856229"/>
            <a:ext cx="113934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ED7D3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⑧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同理，当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远程仓库内容发生改变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页面的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Fetch</a:t>
            </a:r>
            <a:r>
              <a:rPr kumimoji="0" lang="en-US" altLang="zh-CN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则出现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origin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并显示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更新个数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及向下的箭头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则将远程仓库更新同步到本地仓库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（可进入本地文件夹进行查看）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02" y="1560352"/>
            <a:ext cx="7093161" cy="49570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276514" y="1746165"/>
            <a:ext cx="444616" cy="53564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669626" y="237061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表明远程仓库有一处更新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1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818773" y="2591117"/>
            <a:ext cx="4198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祝福</a:t>
            </a:r>
            <a:r>
              <a:rPr lang="zh-CN" altLang="en-US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大家学的愉快</a:t>
            </a:r>
            <a:r>
              <a:rPr lang="en-US" altLang="zh-CN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~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0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Qualtrics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在线调查系统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网络基础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&amp; WEB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编程入门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阶：软件逻辑与基本语法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进阶：编制完整的实验程序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高阶：随机化与网络施测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在线实验与在线调查系统架设实例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453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9453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B9843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B9843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9F9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9F9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9B6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39B6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7F8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17F8D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30530" y="4699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本节内容概览：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8164" y="1167765"/>
            <a:ext cx="9856851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PART1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Inquisit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基础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语言特点与优势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安装与激活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PART2：Inquisit基本语法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设计逻辑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基本语法结构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PART3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Inquisit</a:t>
            </a:r>
            <a:r>
              <a:rPr lang="zh-CN" altLang="en-US" sz="2400" b="1" dirty="0">
                <a:solidFill>
                  <a:schemeClr val="bg1"/>
                </a:solidFill>
              </a:rPr>
              <a:t>编程实例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奇偶判断任务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50799" y="1193014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Why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40194" y="2059609"/>
            <a:ext cx="1108988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主要特点与功能：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chemeClr val="bg1"/>
                </a:solidFill>
              </a:rPr>
              <a:t>设计、生成、运行实验和收集数据，方便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快捷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可以编制在线实验程序，通过网络加密进行数据收集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应用于心理测量和实验的广泛领域，尤其是</a:t>
            </a:r>
            <a:r>
              <a:rPr lang="en-US" altLang="zh-CN" sz="2000" b="1" dirty="0">
                <a:solidFill>
                  <a:schemeClr val="bg1"/>
                </a:solidFill>
              </a:rPr>
              <a:t>IAT</a:t>
            </a:r>
            <a:r>
              <a:rPr lang="zh-CN" altLang="en-US" sz="2000" b="1" dirty="0">
                <a:solidFill>
                  <a:schemeClr val="bg1"/>
                </a:solidFill>
              </a:rPr>
              <a:t>实验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</a:rPr>
              <a:t>编程语言简单</a:t>
            </a:r>
            <a:r>
              <a:rPr lang="zh-CN" altLang="en-US" sz="2000" b="1" dirty="0">
                <a:solidFill>
                  <a:schemeClr val="bg1"/>
                </a:solidFill>
              </a:rPr>
              <a:t>，通过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编程更加熟悉实验</a:t>
            </a:r>
            <a:r>
              <a:rPr lang="zh-CN" altLang="en-US" sz="2000" b="1" dirty="0">
                <a:solidFill>
                  <a:schemeClr val="bg1"/>
                </a:solidFill>
              </a:rPr>
              <a:t>程序，锻炼程序思维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，为</a:t>
            </a:r>
            <a:r>
              <a:rPr lang="zh-CN" altLang="en-US" sz="2000" b="1" dirty="0">
                <a:solidFill>
                  <a:schemeClr val="bg1"/>
                </a:solidFill>
              </a:rPr>
              <a:t>更加高级的编程技术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做好</a:t>
            </a:r>
            <a:r>
              <a:rPr lang="zh-CN" altLang="en-US" sz="2000" b="1" dirty="0">
                <a:solidFill>
                  <a:schemeClr val="bg1"/>
                </a:solidFill>
              </a:rPr>
              <a:t>准备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有庞大的资源库，成熟的实验案例程序，稍加调整就能达到你的实验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需求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4658" y="1277477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3022" y="2399183"/>
            <a:ext cx="1826502" cy="1826502"/>
            <a:chOff x="8952820" y="2731768"/>
            <a:chExt cx="1816563" cy="1816563"/>
          </a:xfrm>
        </p:grpSpPr>
        <p:sp>
          <p:nvSpPr>
            <p:cNvPr id="11" name="椭圆 10"/>
            <p:cNvSpPr/>
            <p:nvPr/>
          </p:nvSpPr>
          <p:spPr>
            <a:xfrm>
              <a:off x="8952820" y="2731768"/>
              <a:ext cx="1816563" cy="1816563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091" y="3388285"/>
              <a:ext cx="1544019" cy="503527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35520" y="2399183"/>
            <a:ext cx="906364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Millisecond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Software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altLang="zh-CN" sz="2400" b="1" dirty="0" smtClean="0">
                <a:solidFill>
                  <a:schemeClr val="bg1"/>
                </a:solidFill>
                <a:hlinkClick r:id="rId6"/>
              </a:rPr>
              <a:t>www.millisecond.com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公司开发的一款用于心理测量和实验的生成软件，通过调用已有的</a:t>
            </a:r>
            <a:r>
              <a:rPr lang="zh-CN" altLang="en-US" sz="2400" b="1" u="sng" dirty="0">
                <a:solidFill>
                  <a:schemeClr val="bg1"/>
                </a:solidFill>
              </a:rPr>
              <a:t>实验脚本</a:t>
            </a:r>
            <a:r>
              <a:rPr lang="zh-CN" altLang="en-US" sz="2400" b="1" dirty="0">
                <a:solidFill>
                  <a:schemeClr val="bg1"/>
                </a:solidFill>
              </a:rPr>
              <a:t>或自行编程可有效执行广泛的心理学测量及实验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73022" y="4493417"/>
            <a:ext cx="1831675" cy="18316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835520" y="4493417"/>
            <a:ext cx="90636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心理学部购置了</a:t>
            </a:r>
            <a:r>
              <a:rPr lang="en-US" altLang="zh-CN" sz="2400" b="1" dirty="0">
                <a:solidFill>
                  <a:srgbClr val="FF0000"/>
                </a:solidFill>
              </a:rPr>
              <a:t>Inquisit Lab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4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Department license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</a:rPr>
              <a:t>账号注册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：已经向每位同学邮箱发了</a:t>
            </a:r>
            <a:r>
              <a:rPr lang="zh-CN" altLang="en-US" sz="2400" b="1" u="sng" dirty="0" smtClean="0">
                <a:solidFill>
                  <a:srgbClr val="FF0000"/>
                </a:solidFill>
              </a:rPr>
              <a:t>邀请链接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，打开链接即可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进行</a:t>
            </a:r>
            <a:r>
              <a:rPr lang="zh-CN" altLang="en-US" sz="2400" b="1" u="sng" dirty="0" smtClean="0">
                <a:solidFill>
                  <a:srgbClr val="FF0000"/>
                </a:solidFill>
              </a:rPr>
              <a:t>密码设置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，并以</a:t>
            </a:r>
            <a:r>
              <a:rPr lang="zh-CN" altLang="en-US" sz="2400" b="1" u="sng" dirty="0" smtClean="0">
                <a:solidFill>
                  <a:srgbClr val="FF0000"/>
                </a:solidFill>
              </a:rPr>
              <a:t>邮箱为用户名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进行登录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1728" y="294148"/>
            <a:ext cx="6195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的</a:t>
            </a:r>
            <a:r>
              <a:rPr lang="zh-CN" altLang="en-US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安装、激活与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界面简介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728" y="1161670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①登录：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1729" y="2165587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②下载：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80291" y="3223590"/>
            <a:ext cx="10279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双击下载的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EXE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安装包即可完成安装，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点击下载的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PKG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文件即可完成安装，安装完成后会跳出注册对话框。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0292" y="5770284"/>
            <a:ext cx="9063643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安心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享用你的正版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Lab 4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吧！</a:t>
            </a:r>
            <a:endParaRPr lang="zh-CN" altLang="en-US" sz="2400" u="sng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1728" y="4247015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④激活：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0" y="5804105"/>
            <a:ext cx="2239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⑤使用：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80292" y="4228499"/>
            <a:ext cx="1051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在跳出的激活对话框中会出现对应的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机器码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，要求输入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激活码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。这个时候回到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register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网站页面，</a:t>
            </a:r>
            <a:r>
              <a:rPr lang="zh-CN" altLang="en-US" sz="2400" u="sng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将激活对话框中出现的机器码复制到网页对应框中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，点击注册激活，会出现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一行字符（激活码），</a:t>
            </a:r>
            <a:r>
              <a:rPr lang="zh-CN" altLang="en-US" sz="2400" u="sng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将激活码复制</a:t>
            </a:r>
            <a:r>
              <a:rPr lang="zh-CN" altLang="en-US" sz="2400" u="sng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粘贴到激活对话框中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，即可完成注册激活。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51728" y="3263134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③安装：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0292" y="2227477"/>
            <a:ext cx="10279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register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跳转到下载页面，下载对应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版本或者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版本的</a:t>
            </a:r>
            <a:r>
              <a:rPr lang="en-US" altLang="zh-CN" sz="24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Lab 4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80292" y="1161807"/>
            <a:ext cx="10279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打开网站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http://www.millisecond.com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点击右上角</a:t>
            </a:r>
            <a:r>
              <a:rPr lang="en-US" altLang="zh-CN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sign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in, 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账号为你的邮箱，初次使用时请打开邀请邮件里的链接进行密码设置。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3621</Words>
  <Application>Microsoft Office PowerPoint</Application>
  <PresentationFormat>宽屏</PresentationFormat>
  <Paragraphs>567</Paragraphs>
  <Slides>48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等线</vt:lpstr>
      <vt:lpstr>等线 Light</vt:lpstr>
      <vt:lpstr>仿宋</vt:lpstr>
      <vt:lpstr>黑体</vt:lpstr>
      <vt:lpstr>楷体</vt:lpstr>
      <vt:lpstr>Arial</vt:lpstr>
      <vt:lpstr>Times New Roman</vt:lpstr>
      <vt:lpstr>Wingdings</vt:lpstr>
      <vt:lpstr>Office 主题​​</vt:lpstr>
      <vt:lpstr>PowerPoint 演示文稿</vt:lpstr>
      <vt:lpstr>上节回顾：html, CSS, Javascript基本语法</vt:lpstr>
      <vt:lpstr>上节回顾：应用Bootstrap框架编写网页</vt:lpstr>
      <vt:lpstr>PowerPoint 演示文稿</vt:lpstr>
      <vt:lpstr>PowerPoint 演示文稿</vt:lpstr>
      <vt:lpstr>本节内容概览：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liqiqi</cp:lastModifiedBy>
  <cp:revision>414</cp:revision>
  <dcterms:created xsi:type="dcterms:W3CDTF">2017-11-20T01:11:00Z</dcterms:created>
  <dcterms:modified xsi:type="dcterms:W3CDTF">2018-12-11T12:09:51Z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